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DM Sans Bold" charset="1" panose="00000000000000000000"/>
      <p:regular r:id="rId16"/>
    </p:embeddedFont>
    <p:embeddedFont>
      <p:font typeface="DM Sans"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057162">
            <a:off x="6726106" y="-2131970"/>
            <a:ext cx="12950336" cy="14550940"/>
          </a:xfrm>
          <a:custGeom>
            <a:avLst/>
            <a:gdLst/>
            <a:ahLst/>
            <a:cxnLst/>
            <a:rect r="r" b="b" t="t" l="l"/>
            <a:pathLst>
              <a:path h="14550940" w="12950336">
                <a:moveTo>
                  <a:pt x="0" y="0"/>
                </a:moveTo>
                <a:lnTo>
                  <a:pt x="12950337" y="0"/>
                </a:lnTo>
                <a:lnTo>
                  <a:pt x="12950337" y="14550940"/>
                </a:lnTo>
                <a:lnTo>
                  <a:pt x="0" y="14550940"/>
                </a:lnTo>
                <a:lnTo>
                  <a:pt x="0" y="0"/>
                </a:lnTo>
                <a:close/>
              </a:path>
            </a:pathLst>
          </a:custGeom>
          <a:blipFill>
            <a:blip r:embed="rId2"/>
            <a:stretch>
              <a:fillRect l="0" t="0" r="0" b="0"/>
            </a:stretch>
          </a:blipFill>
        </p:spPr>
      </p:sp>
      <p:sp>
        <p:nvSpPr>
          <p:cNvPr name="TextBox 3" id="3"/>
          <p:cNvSpPr txBox="true"/>
          <p:nvPr/>
        </p:nvSpPr>
        <p:spPr>
          <a:xfrm rot="0">
            <a:off x="1517304" y="3097336"/>
            <a:ext cx="12231598" cy="3884678"/>
          </a:xfrm>
          <a:prstGeom prst="rect">
            <a:avLst/>
          </a:prstGeom>
        </p:spPr>
        <p:txBody>
          <a:bodyPr anchor="t" rtlCol="false" tIns="0" lIns="0" bIns="0" rIns="0">
            <a:spAutoFit/>
          </a:bodyPr>
          <a:lstStyle/>
          <a:p>
            <a:pPr algn="just">
              <a:lnSpc>
                <a:spcPts val="15107"/>
              </a:lnSpc>
            </a:pPr>
            <a:r>
              <a:rPr lang="en-US" sz="13988" b="true">
                <a:solidFill>
                  <a:srgbClr val="FFFFFF"/>
                </a:solidFill>
                <a:latin typeface="DM Sans Bold"/>
                <a:ea typeface="DM Sans Bold"/>
                <a:cs typeface="DM Sans Bold"/>
                <a:sym typeface="DM Sans Bold"/>
              </a:rPr>
              <a:t>Drop Out Rate Analysis SDG</a:t>
            </a:r>
          </a:p>
        </p:txBody>
      </p:sp>
      <p:sp>
        <p:nvSpPr>
          <p:cNvPr name="TextBox 4" id="4"/>
          <p:cNvSpPr txBox="true"/>
          <p:nvPr/>
        </p:nvSpPr>
        <p:spPr>
          <a:xfrm rot="0">
            <a:off x="1517304" y="7298313"/>
            <a:ext cx="8495383" cy="744167"/>
          </a:xfrm>
          <a:prstGeom prst="rect">
            <a:avLst/>
          </a:prstGeom>
        </p:spPr>
        <p:txBody>
          <a:bodyPr anchor="t" rtlCol="false" tIns="0" lIns="0" bIns="0" rIns="0">
            <a:spAutoFit/>
          </a:bodyPr>
          <a:lstStyle/>
          <a:p>
            <a:pPr algn="just">
              <a:lnSpc>
                <a:spcPts val="2987"/>
              </a:lnSpc>
            </a:pPr>
            <a:r>
              <a:rPr lang="en-US" sz="2766">
                <a:solidFill>
                  <a:srgbClr val="FFFFFF"/>
                </a:solidFill>
                <a:latin typeface="DM Sans"/>
                <a:ea typeface="DM Sans"/>
                <a:cs typeface="DM Sans"/>
                <a:sym typeface="DM Sans"/>
              </a:rPr>
              <a:t>Introduction to the Emerald’s College dropout rate analysis and data visualization</a:t>
            </a:r>
          </a:p>
        </p:txBody>
      </p:sp>
      <p:grpSp>
        <p:nvGrpSpPr>
          <p:cNvPr name="Group 5" id="5"/>
          <p:cNvGrpSpPr/>
          <p:nvPr/>
        </p:nvGrpSpPr>
        <p:grpSpPr>
          <a:xfrm rot="0">
            <a:off x="16463639" y="8692852"/>
            <a:ext cx="793472" cy="787812"/>
            <a:chOff x="0" y="0"/>
            <a:chExt cx="289003" cy="286941"/>
          </a:xfrm>
        </p:grpSpPr>
        <p:sp>
          <p:nvSpPr>
            <p:cNvPr name="Freeform 6" id="6"/>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0000">
                <a:alpha val="0"/>
              </a:srgbClr>
            </a:solidFill>
            <a:ln w="28575" cap="rnd">
              <a:solidFill>
                <a:srgbClr val="FFFFFF"/>
              </a:solidFill>
              <a:prstDash val="solid"/>
              <a:round/>
            </a:ln>
          </p:spPr>
        </p:sp>
        <p:sp>
          <p:nvSpPr>
            <p:cNvPr name="TextBox 7" id="7"/>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400000">
            <a:off x="16735331" y="8904285"/>
            <a:ext cx="270061" cy="364947"/>
          </a:xfrm>
          <a:custGeom>
            <a:avLst/>
            <a:gdLst/>
            <a:ahLst/>
            <a:cxnLst/>
            <a:rect r="r" b="b" t="t" l="l"/>
            <a:pathLst>
              <a:path h="364947" w="270061">
                <a:moveTo>
                  <a:pt x="0" y="0"/>
                </a:moveTo>
                <a:lnTo>
                  <a:pt x="270061" y="0"/>
                </a:lnTo>
                <a:lnTo>
                  <a:pt x="270061" y="364947"/>
                </a:lnTo>
                <a:lnTo>
                  <a:pt x="0" y="3649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397193">
            <a:off x="-5534517" y="-4529180"/>
            <a:ext cx="9510152" cy="10685564"/>
          </a:xfrm>
          <a:custGeom>
            <a:avLst/>
            <a:gdLst/>
            <a:ahLst/>
            <a:cxnLst/>
            <a:rect r="r" b="b" t="t" l="l"/>
            <a:pathLst>
              <a:path h="10685564" w="9510152">
                <a:moveTo>
                  <a:pt x="0" y="0"/>
                </a:moveTo>
                <a:lnTo>
                  <a:pt x="9510152" y="0"/>
                </a:lnTo>
                <a:lnTo>
                  <a:pt x="9510152" y="10685565"/>
                </a:lnTo>
                <a:lnTo>
                  <a:pt x="0" y="10685565"/>
                </a:lnTo>
                <a:lnTo>
                  <a:pt x="0" y="0"/>
                </a:lnTo>
                <a:close/>
              </a:path>
            </a:pathLst>
          </a:custGeom>
          <a:blipFill>
            <a:blip r:embed="rId2"/>
            <a:stretch>
              <a:fillRect l="0" t="0" r="0" b="0"/>
            </a:stretch>
          </a:blipFill>
        </p:spPr>
      </p:sp>
      <p:sp>
        <p:nvSpPr>
          <p:cNvPr name="TextBox 3" id="3"/>
          <p:cNvSpPr txBox="true"/>
          <p:nvPr/>
        </p:nvSpPr>
        <p:spPr>
          <a:xfrm rot="0">
            <a:off x="1456043" y="2412265"/>
            <a:ext cx="10998162" cy="1972732"/>
          </a:xfrm>
          <a:prstGeom prst="rect">
            <a:avLst/>
          </a:prstGeom>
        </p:spPr>
        <p:txBody>
          <a:bodyPr anchor="t" rtlCol="false" tIns="0" lIns="0" bIns="0" rIns="0">
            <a:spAutoFit/>
          </a:bodyPr>
          <a:lstStyle/>
          <a:p>
            <a:pPr algn="just">
              <a:lnSpc>
                <a:spcPts val="15107"/>
              </a:lnSpc>
            </a:pPr>
            <a:r>
              <a:rPr lang="en-US" sz="13988" b="true">
                <a:solidFill>
                  <a:srgbClr val="FFFFFF"/>
                </a:solidFill>
                <a:latin typeface="DM Sans Bold"/>
                <a:ea typeface="DM Sans Bold"/>
                <a:cs typeface="DM Sans Bold"/>
                <a:sym typeface="DM Sans Bold"/>
              </a:rPr>
              <a:t>Conclusion</a:t>
            </a:r>
          </a:p>
        </p:txBody>
      </p:sp>
      <p:sp>
        <p:nvSpPr>
          <p:cNvPr name="Freeform 4" id="4"/>
          <p:cNvSpPr/>
          <p:nvPr/>
        </p:nvSpPr>
        <p:spPr>
          <a:xfrm flipH="false" flipV="false" rot="4677225">
            <a:off x="8946590" y="-2131970"/>
            <a:ext cx="12950336" cy="14550940"/>
          </a:xfrm>
          <a:custGeom>
            <a:avLst/>
            <a:gdLst/>
            <a:ahLst/>
            <a:cxnLst/>
            <a:rect r="r" b="b" t="t" l="l"/>
            <a:pathLst>
              <a:path h="14550940" w="12950336">
                <a:moveTo>
                  <a:pt x="0" y="0"/>
                </a:moveTo>
                <a:lnTo>
                  <a:pt x="12950337" y="0"/>
                </a:lnTo>
                <a:lnTo>
                  <a:pt x="12950337" y="14550940"/>
                </a:lnTo>
                <a:lnTo>
                  <a:pt x="0" y="14550940"/>
                </a:lnTo>
                <a:lnTo>
                  <a:pt x="0" y="0"/>
                </a:lnTo>
                <a:close/>
              </a:path>
            </a:pathLst>
          </a:custGeom>
          <a:blipFill>
            <a:blip r:embed="rId2"/>
            <a:stretch>
              <a:fillRect l="0" t="0" r="0" b="0"/>
            </a:stretch>
          </a:blipFill>
        </p:spPr>
      </p:sp>
      <p:sp>
        <p:nvSpPr>
          <p:cNvPr name="TextBox 5" id="5"/>
          <p:cNvSpPr txBox="true"/>
          <p:nvPr/>
        </p:nvSpPr>
        <p:spPr>
          <a:xfrm rot="0">
            <a:off x="1456043" y="4327847"/>
            <a:ext cx="12593945" cy="5383013"/>
          </a:xfrm>
          <a:prstGeom prst="rect">
            <a:avLst/>
          </a:prstGeom>
        </p:spPr>
        <p:txBody>
          <a:bodyPr anchor="t" rtlCol="false" tIns="0" lIns="0" bIns="0" rIns="0">
            <a:spAutoFit/>
          </a:bodyPr>
          <a:lstStyle/>
          <a:p>
            <a:pPr algn="l">
              <a:lnSpc>
                <a:spcPts val="4747"/>
              </a:lnSpc>
            </a:pPr>
            <a:r>
              <a:rPr lang="en-US" sz="3465">
                <a:solidFill>
                  <a:srgbClr val="FFFFFF"/>
                </a:solidFill>
                <a:latin typeface="DM Sans"/>
                <a:ea typeface="DM Sans"/>
                <a:cs typeface="DM Sans"/>
                <a:sym typeface="DM Sans"/>
              </a:rPr>
              <a:t>By addressing the root causes—primarily lack of resources, family issues, and health problems—Emeral College can reduce its student dropout rate. Implementing targeted support systems will ensure that students have the tools they need to succeed academically.</a:t>
            </a:r>
          </a:p>
          <a:p>
            <a:pPr algn="l">
              <a:lnSpc>
                <a:spcPts val="4747"/>
              </a:lnSpc>
            </a:pPr>
          </a:p>
          <a:p>
            <a:pPr algn="l">
              <a:lnSpc>
                <a:spcPts val="4747"/>
              </a:lnSpc>
            </a:pPr>
            <a:r>
              <a:rPr lang="en-US" sz="3465">
                <a:solidFill>
                  <a:srgbClr val="FFFFFF"/>
                </a:solidFill>
                <a:latin typeface="DM Sans"/>
                <a:ea typeface="DM Sans"/>
                <a:cs typeface="DM Sans"/>
                <a:sym typeface="DM Sans"/>
              </a:rPr>
              <a:t>Thank You!</a:t>
            </a:r>
          </a:p>
          <a:p>
            <a:pPr algn="l">
              <a:lnSpc>
                <a:spcPts val="4747"/>
              </a:lnSpc>
            </a:pPr>
          </a:p>
          <a:p>
            <a:pPr algn="l">
              <a:lnSpc>
                <a:spcPts val="4747"/>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38225"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7632" y="0"/>
                  </a:moveTo>
                  <a:lnTo>
                    <a:pt x="4267094" y="0"/>
                  </a:lnTo>
                  <a:cubicBezTo>
                    <a:pt x="4271309" y="0"/>
                    <a:pt x="4274726" y="3417"/>
                    <a:pt x="4274726" y="7632"/>
                  </a:cubicBezTo>
                  <a:lnTo>
                    <a:pt x="4274726" y="2159835"/>
                  </a:lnTo>
                  <a:cubicBezTo>
                    <a:pt x="4274726" y="2164050"/>
                    <a:pt x="4271309" y="2167467"/>
                    <a:pt x="4267094" y="2167467"/>
                  </a:cubicBezTo>
                  <a:lnTo>
                    <a:pt x="7632" y="2167467"/>
                  </a:lnTo>
                  <a:cubicBezTo>
                    <a:pt x="3417" y="2167467"/>
                    <a:pt x="0" y="2164050"/>
                    <a:pt x="0" y="2159835"/>
                  </a:cubicBezTo>
                  <a:lnTo>
                    <a:pt x="0" y="7632"/>
                  </a:lnTo>
                  <a:cubicBezTo>
                    <a:pt x="0" y="3417"/>
                    <a:pt x="3417" y="0"/>
                    <a:pt x="7632" y="0"/>
                  </a:cubicBezTo>
                  <a:close/>
                </a:path>
              </a:pathLst>
            </a:custGeom>
            <a:solidFill>
              <a:srgbClr val="00C9FF"/>
            </a:solidFill>
          </p:spPr>
        </p:sp>
        <p:sp>
          <p:nvSpPr>
            <p:cNvPr name="TextBox 4" id="4"/>
            <p:cNvSpPr txBox="true"/>
            <p:nvPr/>
          </p:nvSpPr>
          <p:spPr>
            <a:xfrm>
              <a:off x="0" y="19050"/>
              <a:ext cx="4274726" cy="2148417"/>
            </a:xfrm>
            <a:prstGeom prst="rect">
              <a:avLst/>
            </a:prstGeom>
          </p:spPr>
          <p:txBody>
            <a:bodyPr anchor="ctr" rtlCol="false" tIns="50800" lIns="50800" bIns="50800" rIns="50800"/>
            <a:lstStyle/>
            <a:p>
              <a:pPr algn="ctr">
                <a:lnSpc>
                  <a:spcPts val="2616"/>
                </a:lnSpc>
              </a:pPr>
            </a:p>
          </p:txBody>
        </p:sp>
      </p:grpSp>
      <p:grpSp>
        <p:nvGrpSpPr>
          <p:cNvPr name="Group 5" id="5"/>
          <p:cNvGrpSpPr/>
          <p:nvPr/>
        </p:nvGrpSpPr>
        <p:grpSpPr>
          <a:xfrm rot="0">
            <a:off x="208546" y="185375"/>
            <a:ext cx="1099939" cy="1028700"/>
            <a:chOff x="0" y="0"/>
            <a:chExt cx="289696" cy="270933"/>
          </a:xfrm>
        </p:grpSpPr>
        <p:sp>
          <p:nvSpPr>
            <p:cNvPr name="Freeform 6" id="6"/>
            <p:cNvSpPr/>
            <p:nvPr/>
          </p:nvSpPr>
          <p:spPr>
            <a:xfrm flipH="false" flipV="false" rot="0">
              <a:off x="0" y="0"/>
              <a:ext cx="289696" cy="270933"/>
            </a:xfrm>
            <a:custGeom>
              <a:avLst/>
              <a:gdLst/>
              <a:ahLst/>
              <a:cxnLst/>
              <a:rect r="r" b="b" t="t" l="l"/>
              <a:pathLst>
                <a:path h="270933" w="289696">
                  <a:moveTo>
                    <a:pt x="112616" y="0"/>
                  </a:moveTo>
                  <a:lnTo>
                    <a:pt x="177080" y="0"/>
                  </a:lnTo>
                  <a:cubicBezTo>
                    <a:pt x="239276" y="0"/>
                    <a:pt x="289696" y="50420"/>
                    <a:pt x="289696" y="112616"/>
                  </a:cubicBezTo>
                  <a:lnTo>
                    <a:pt x="289696" y="158317"/>
                  </a:lnTo>
                  <a:cubicBezTo>
                    <a:pt x="289696" y="220513"/>
                    <a:pt x="239276" y="270933"/>
                    <a:pt x="177080" y="270933"/>
                  </a:cubicBezTo>
                  <a:lnTo>
                    <a:pt x="112616" y="270933"/>
                  </a:lnTo>
                  <a:cubicBezTo>
                    <a:pt x="50420" y="270933"/>
                    <a:pt x="0" y="220513"/>
                    <a:pt x="0" y="158317"/>
                  </a:cubicBezTo>
                  <a:lnTo>
                    <a:pt x="0" y="112616"/>
                  </a:lnTo>
                  <a:cubicBezTo>
                    <a:pt x="0" y="50420"/>
                    <a:pt x="50420" y="0"/>
                    <a:pt x="112616" y="0"/>
                  </a:cubicBezTo>
                  <a:close/>
                </a:path>
              </a:pathLst>
            </a:custGeom>
            <a:solidFill>
              <a:srgbClr val="00C9FF"/>
            </a:solidFill>
          </p:spPr>
        </p:sp>
        <p:sp>
          <p:nvSpPr>
            <p:cNvPr name="TextBox 7" id="7"/>
            <p:cNvSpPr txBox="true"/>
            <p:nvPr/>
          </p:nvSpPr>
          <p:spPr>
            <a:xfrm>
              <a:off x="0" y="19050"/>
              <a:ext cx="289696" cy="251883"/>
            </a:xfrm>
            <a:prstGeom prst="rect">
              <a:avLst/>
            </a:prstGeom>
          </p:spPr>
          <p:txBody>
            <a:bodyPr anchor="ctr" rtlCol="false" tIns="50800" lIns="50800" bIns="50800" rIns="50800"/>
            <a:lstStyle/>
            <a:p>
              <a:pPr algn="ctr">
                <a:lnSpc>
                  <a:spcPts val="2616"/>
                </a:lnSpc>
              </a:pPr>
            </a:p>
          </p:txBody>
        </p:sp>
      </p:grpSp>
      <p:sp>
        <p:nvSpPr>
          <p:cNvPr name="TextBox 8" id="8"/>
          <p:cNvSpPr txBox="true"/>
          <p:nvPr/>
        </p:nvSpPr>
        <p:spPr>
          <a:xfrm rot="0">
            <a:off x="1682403" y="3316411"/>
            <a:ext cx="12231598" cy="3383508"/>
          </a:xfrm>
          <a:prstGeom prst="rect">
            <a:avLst/>
          </a:prstGeom>
        </p:spPr>
        <p:txBody>
          <a:bodyPr anchor="t" rtlCol="false" tIns="0" lIns="0" bIns="0" rIns="0">
            <a:spAutoFit/>
          </a:bodyPr>
          <a:lstStyle/>
          <a:p>
            <a:pPr algn="just">
              <a:lnSpc>
                <a:spcPts val="12869"/>
              </a:lnSpc>
            </a:pPr>
            <a:r>
              <a:rPr lang="en-US" sz="13988" b="true">
                <a:solidFill>
                  <a:srgbClr val="000000"/>
                </a:solidFill>
                <a:latin typeface="DM Sans Bold"/>
                <a:ea typeface="DM Sans Bold"/>
                <a:cs typeface="DM Sans Bold"/>
                <a:sym typeface="DM Sans Bold"/>
              </a:rPr>
              <a:t>Problem Statement</a:t>
            </a:r>
          </a:p>
        </p:txBody>
      </p:sp>
      <p:sp>
        <p:nvSpPr>
          <p:cNvPr name="TextBox 9" id="9"/>
          <p:cNvSpPr txBox="true"/>
          <p:nvPr/>
        </p:nvSpPr>
        <p:spPr>
          <a:xfrm rot="0">
            <a:off x="1682403" y="6969046"/>
            <a:ext cx="9044160" cy="1854330"/>
          </a:xfrm>
          <a:prstGeom prst="rect">
            <a:avLst/>
          </a:prstGeom>
        </p:spPr>
        <p:txBody>
          <a:bodyPr anchor="t" rtlCol="false" tIns="0" lIns="0" bIns="0" rIns="0">
            <a:spAutoFit/>
          </a:bodyPr>
          <a:lstStyle/>
          <a:p>
            <a:pPr algn="just">
              <a:lnSpc>
                <a:spcPts val="2987"/>
              </a:lnSpc>
            </a:pPr>
            <a:r>
              <a:rPr lang="en-US" sz="2766">
                <a:solidFill>
                  <a:srgbClr val="000000"/>
                </a:solidFill>
                <a:latin typeface="DM Sans"/>
                <a:ea typeface="DM Sans"/>
                <a:cs typeface="DM Sans"/>
                <a:sym typeface="DM Sans"/>
              </a:rPr>
              <a:t>The student dropout rate at Emeral College poses a significant challenge, impacting educational outcomes and community growth. This analysis focuses on identifying the underlying factors contributing to student dropouts</a:t>
            </a:r>
          </a:p>
        </p:txBody>
      </p:sp>
      <p:grpSp>
        <p:nvGrpSpPr>
          <p:cNvPr name="Group 10" id="10"/>
          <p:cNvGrpSpPr/>
          <p:nvPr/>
        </p:nvGrpSpPr>
        <p:grpSpPr>
          <a:xfrm rot="0">
            <a:off x="15951447" y="8083268"/>
            <a:ext cx="793472" cy="787812"/>
            <a:chOff x="0" y="0"/>
            <a:chExt cx="289003" cy="286941"/>
          </a:xfrm>
        </p:grpSpPr>
        <p:sp>
          <p:nvSpPr>
            <p:cNvPr name="Freeform 11" id="11"/>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0000">
                <a:alpha val="0"/>
              </a:srgbClr>
            </a:solidFill>
            <a:ln w="28575" cap="rnd">
              <a:solidFill>
                <a:srgbClr val="000000"/>
              </a:solidFill>
              <a:prstDash val="solid"/>
              <a:round/>
            </a:ln>
          </p:spPr>
        </p:sp>
        <p:sp>
          <p:nvSpPr>
            <p:cNvPr name="TextBox 12" id="12"/>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5400000">
            <a:off x="16223139" y="8294700"/>
            <a:ext cx="270061" cy="364947"/>
          </a:xfrm>
          <a:custGeom>
            <a:avLst/>
            <a:gdLst/>
            <a:ahLst/>
            <a:cxnLst/>
            <a:rect r="r" b="b" t="t" l="l"/>
            <a:pathLst>
              <a:path h="364947" w="270061">
                <a:moveTo>
                  <a:pt x="0" y="0"/>
                </a:moveTo>
                <a:lnTo>
                  <a:pt x="270061" y="0"/>
                </a:lnTo>
                <a:lnTo>
                  <a:pt x="270061" y="364947"/>
                </a:lnTo>
                <a:lnTo>
                  <a:pt x="0" y="3649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04898" y="-1228581"/>
            <a:ext cx="11342303" cy="12744161"/>
          </a:xfrm>
          <a:custGeom>
            <a:avLst/>
            <a:gdLst/>
            <a:ahLst/>
            <a:cxnLst/>
            <a:rect r="r" b="b" t="t" l="l"/>
            <a:pathLst>
              <a:path h="12744161" w="11342303">
                <a:moveTo>
                  <a:pt x="0" y="0"/>
                </a:moveTo>
                <a:lnTo>
                  <a:pt x="11342303" y="0"/>
                </a:lnTo>
                <a:lnTo>
                  <a:pt x="11342303" y="12744162"/>
                </a:lnTo>
                <a:lnTo>
                  <a:pt x="0" y="12744162"/>
                </a:lnTo>
                <a:lnTo>
                  <a:pt x="0" y="0"/>
                </a:lnTo>
                <a:close/>
              </a:path>
            </a:pathLst>
          </a:custGeom>
          <a:blipFill>
            <a:blip r:embed="rId2"/>
            <a:stretch>
              <a:fillRect l="0" t="0" r="0" b="0"/>
            </a:stretch>
          </a:blipFill>
        </p:spPr>
      </p:sp>
      <p:grpSp>
        <p:nvGrpSpPr>
          <p:cNvPr name="Group 3" id="3"/>
          <p:cNvGrpSpPr/>
          <p:nvPr/>
        </p:nvGrpSpPr>
        <p:grpSpPr>
          <a:xfrm rot="0">
            <a:off x="8300334" y="0"/>
            <a:ext cx="9987666" cy="10287000"/>
            <a:chOff x="0" y="0"/>
            <a:chExt cx="2630496" cy="2709333"/>
          </a:xfrm>
        </p:grpSpPr>
        <p:sp>
          <p:nvSpPr>
            <p:cNvPr name="Freeform 4" id="4"/>
            <p:cNvSpPr/>
            <p:nvPr/>
          </p:nvSpPr>
          <p:spPr>
            <a:xfrm flipH="false" flipV="false" rot="0">
              <a:off x="0" y="0"/>
              <a:ext cx="2630496" cy="2709333"/>
            </a:xfrm>
            <a:custGeom>
              <a:avLst/>
              <a:gdLst/>
              <a:ahLst/>
              <a:cxnLst/>
              <a:rect r="r" b="b" t="t" l="l"/>
              <a:pathLst>
                <a:path h="2709333" w="2630496">
                  <a:moveTo>
                    <a:pt x="0" y="0"/>
                  </a:moveTo>
                  <a:lnTo>
                    <a:pt x="2630496" y="0"/>
                  </a:lnTo>
                  <a:lnTo>
                    <a:pt x="2630496" y="2709333"/>
                  </a:lnTo>
                  <a:lnTo>
                    <a:pt x="0" y="2709333"/>
                  </a:lnTo>
                  <a:close/>
                </a:path>
              </a:pathLst>
            </a:custGeom>
            <a:solidFill>
              <a:srgbClr val="00C9FF"/>
            </a:solidFill>
          </p:spPr>
        </p:sp>
        <p:sp>
          <p:nvSpPr>
            <p:cNvPr name="TextBox 5" id="5"/>
            <p:cNvSpPr txBox="true"/>
            <p:nvPr/>
          </p:nvSpPr>
          <p:spPr>
            <a:xfrm>
              <a:off x="0" y="19050"/>
              <a:ext cx="2630496" cy="2690283"/>
            </a:xfrm>
            <a:prstGeom prst="rect">
              <a:avLst/>
            </a:prstGeom>
          </p:spPr>
          <p:txBody>
            <a:bodyPr anchor="ctr" rtlCol="false" tIns="50800" lIns="50800" bIns="50800" rIns="50800"/>
            <a:lstStyle/>
            <a:p>
              <a:pPr algn="ctr">
                <a:lnSpc>
                  <a:spcPts val="2616"/>
                </a:lnSpc>
              </a:pPr>
            </a:p>
          </p:txBody>
        </p:sp>
      </p:grpSp>
      <p:sp>
        <p:nvSpPr>
          <p:cNvPr name="TextBox 6" id="6"/>
          <p:cNvSpPr txBox="true"/>
          <p:nvPr/>
        </p:nvSpPr>
        <p:spPr>
          <a:xfrm rot="0">
            <a:off x="9237405" y="1706661"/>
            <a:ext cx="8670604" cy="3237938"/>
          </a:xfrm>
          <a:prstGeom prst="rect">
            <a:avLst/>
          </a:prstGeom>
        </p:spPr>
        <p:txBody>
          <a:bodyPr anchor="t" rtlCol="false" tIns="0" lIns="0" bIns="0" rIns="0">
            <a:spAutoFit/>
          </a:bodyPr>
          <a:lstStyle/>
          <a:p>
            <a:pPr algn="just">
              <a:lnSpc>
                <a:spcPts val="12337"/>
              </a:lnSpc>
            </a:pPr>
            <a:r>
              <a:rPr lang="en-US" sz="13410" b="true">
                <a:solidFill>
                  <a:srgbClr val="000000"/>
                </a:solidFill>
                <a:latin typeface="DM Sans Bold"/>
                <a:ea typeface="DM Sans Bold"/>
                <a:cs typeface="DM Sans Bold"/>
                <a:sym typeface="DM Sans Bold"/>
              </a:rPr>
              <a:t>Solution Overview</a:t>
            </a:r>
          </a:p>
        </p:txBody>
      </p:sp>
      <p:sp>
        <p:nvSpPr>
          <p:cNvPr name="TextBox 7" id="7"/>
          <p:cNvSpPr txBox="true"/>
          <p:nvPr/>
        </p:nvSpPr>
        <p:spPr>
          <a:xfrm rot="0">
            <a:off x="9237405" y="5114925"/>
            <a:ext cx="8021895" cy="3256430"/>
          </a:xfrm>
          <a:prstGeom prst="rect">
            <a:avLst/>
          </a:prstGeom>
        </p:spPr>
        <p:txBody>
          <a:bodyPr anchor="t" rtlCol="false" tIns="0" lIns="0" bIns="0" rIns="0">
            <a:spAutoFit/>
          </a:bodyPr>
          <a:lstStyle/>
          <a:p>
            <a:pPr algn="just">
              <a:lnSpc>
                <a:spcPts val="3677"/>
              </a:lnSpc>
            </a:pPr>
            <a:r>
              <a:rPr lang="en-US" sz="2807">
                <a:solidFill>
                  <a:srgbClr val="000000"/>
                </a:solidFill>
                <a:latin typeface="DM Sans"/>
                <a:ea typeface="DM Sans"/>
                <a:cs typeface="DM Sans"/>
                <a:sym typeface="DM Sans"/>
              </a:rPr>
              <a:t>This presentation analyzes student dropout rates at Emeral College, identifying key factors contributing to the dropout rates and providing insights for addressing these issues.</a:t>
            </a:r>
          </a:p>
          <a:p>
            <a:pPr algn="just">
              <a:lnSpc>
                <a:spcPts val="3677"/>
              </a:lnSpc>
            </a:pPr>
          </a:p>
          <a:p>
            <a:pPr algn="just">
              <a:lnSpc>
                <a:spcPts val="3677"/>
              </a:lnSpc>
            </a:pPr>
          </a:p>
          <a:p>
            <a:pPr algn="just">
              <a:lnSpc>
                <a:spcPts val="3677"/>
              </a:lnSpc>
            </a:pPr>
          </a:p>
        </p:txBody>
      </p:sp>
      <p:grpSp>
        <p:nvGrpSpPr>
          <p:cNvPr name="Group 8" id="8"/>
          <p:cNvGrpSpPr/>
          <p:nvPr/>
        </p:nvGrpSpPr>
        <p:grpSpPr>
          <a:xfrm rot="0">
            <a:off x="16648301" y="8999424"/>
            <a:ext cx="793472" cy="787812"/>
            <a:chOff x="0" y="0"/>
            <a:chExt cx="289003" cy="286941"/>
          </a:xfrm>
        </p:grpSpPr>
        <p:sp>
          <p:nvSpPr>
            <p:cNvPr name="Freeform 9" id="9"/>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0000">
                <a:alpha val="0"/>
              </a:srgbClr>
            </a:solidFill>
            <a:ln w="28575" cap="rnd">
              <a:solidFill>
                <a:srgbClr val="000000"/>
              </a:solidFill>
              <a:prstDash val="solid"/>
              <a:round/>
            </a:ln>
          </p:spPr>
        </p:sp>
        <p:sp>
          <p:nvSpPr>
            <p:cNvPr name="TextBox 10" id="10"/>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16910007" y="9210857"/>
            <a:ext cx="270061" cy="364947"/>
          </a:xfrm>
          <a:custGeom>
            <a:avLst/>
            <a:gdLst/>
            <a:ahLst/>
            <a:cxnLst/>
            <a:rect r="r" b="b" t="t" l="l"/>
            <a:pathLst>
              <a:path h="364947" w="270061">
                <a:moveTo>
                  <a:pt x="0" y="0"/>
                </a:moveTo>
                <a:lnTo>
                  <a:pt x="270061" y="0"/>
                </a:lnTo>
                <a:lnTo>
                  <a:pt x="270061" y="364947"/>
                </a:lnTo>
                <a:lnTo>
                  <a:pt x="0" y="3649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057162">
            <a:off x="-2971560" y="-3968463"/>
            <a:ext cx="12463164" cy="14003556"/>
          </a:xfrm>
          <a:custGeom>
            <a:avLst/>
            <a:gdLst/>
            <a:ahLst/>
            <a:cxnLst/>
            <a:rect r="r" b="b" t="t" l="l"/>
            <a:pathLst>
              <a:path h="14003556" w="12463164">
                <a:moveTo>
                  <a:pt x="0" y="0"/>
                </a:moveTo>
                <a:lnTo>
                  <a:pt x="12463165" y="0"/>
                </a:lnTo>
                <a:lnTo>
                  <a:pt x="12463165" y="14003556"/>
                </a:lnTo>
                <a:lnTo>
                  <a:pt x="0" y="14003556"/>
                </a:lnTo>
                <a:lnTo>
                  <a:pt x="0" y="0"/>
                </a:lnTo>
                <a:close/>
              </a:path>
            </a:pathLst>
          </a:custGeom>
          <a:blipFill>
            <a:blip r:embed="rId2"/>
            <a:stretch>
              <a:fillRect l="0" t="0" r="0" b="0"/>
            </a:stretch>
          </a:blipFill>
        </p:spPr>
      </p:sp>
      <p:sp>
        <p:nvSpPr>
          <p:cNvPr name="TextBox 3" id="3"/>
          <p:cNvSpPr txBox="true"/>
          <p:nvPr/>
        </p:nvSpPr>
        <p:spPr>
          <a:xfrm rot="0">
            <a:off x="7178022" y="2556459"/>
            <a:ext cx="10350062" cy="3461792"/>
          </a:xfrm>
          <a:prstGeom prst="rect">
            <a:avLst/>
          </a:prstGeom>
        </p:spPr>
        <p:txBody>
          <a:bodyPr anchor="t" rtlCol="false" tIns="0" lIns="0" bIns="0" rIns="0">
            <a:spAutoFit/>
          </a:bodyPr>
          <a:lstStyle/>
          <a:p>
            <a:pPr algn="just">
              <a:lnSpc>
                <a:spcPts val="13489"/>
              </a:lnSpc>
            </a:pPr>
            <a:r>
              <a:rPr lang="en-US" sz="12490" b="true">
                <a:solidFill>
                  <a:srgbClr val="FFFFFF"/>
                </a:solidFill>
                <a:latin typeface="DM Sans Bold"/>
                <a:ea typeface="DM Sans Bold"/>
                <a:cs typeface="DM Sans Bold"/>
                <a:sym typeface="DM Sans Bold"/>
              </a:rPr>
              <a:t>Data Overview</a:t>
            </a:r>
          </a:p>
        </p:txBody>
      </p:sp>
      <p:sp>
        <p:nvSpPr>
          <p:cNvPr name="TextBox 4" id="4"/>
          <p:cNvSpPr txBox="true"/>
          <p:nvPr/>
        </p:nvSpPr>
        <p:spPr>
          <a:xfrm rot="0">
            <a:off x="7254222" y="6389140"/>
            <a:ext cx="8696897" cy="2224384"/>
          </a:xfrm>
          <a:prstGeom prst="rect">
            <a:avLst/>
          </a:prstGeom>
        </p:spPr>
        <p:txBody>
          <a:bodyPr anchor="t" rtlCol="false" tIns="0" lIns="0" bIns="0" rIns="0">
            <a:spAutoFit/>
          </a:bodyPr>
          <a:lstStyle/>
          <a:p>
            <a:pPr algn="just">
              <a:lnSpc>
                <a:spcPts val="2987"/>
              </a:lnSpc>
            </a:pPr>
            <a:r>
              <a:rPr lang="en-US" sz="2766">
                <a:solidFill>
                  <a:srgbClr val="FFFFFF"/>
                </a:solidFill>
                <a:latin typeface="DM Sans"/>
                <a:ea typeface="DM Sans"/>
                <a:cs typeface="DM Sans"/>
                <a:sym typeface="DM Sans"/>
              </a:rPr>
              <a:t>The analysis includes data from 18 students at Emeral College, equally split between genders. Key factors influencing dropouts include lack of resources (39%), family issues (33%), health problems (28%), and bullying. Most dropouts occur in grades 9 and 10, with January and March as peak months.</a:t>
            </a:r>
          </a:p>
        </p:txBody>
      </p:sp>
      <p:grpSp>
        <p:nvGrpSpPr>
          <p:cNvPr name="Group 5" id="5"/>
          <p:cNvGrpSpPr/>
          <p:nvPr/>
        </p:nvGrpSpPr>
        <p:grpSpPr>
          <a:xfrm rot="0">
            <a:off x="16463639" y="8692852"/>
            <a:ext cx="793472" cy="787812"/>
            <a:chOff x="0" y="0"/>
            <a:chExt cx="289003" cy="286941"/>
          </a:xfrm>
        </p:grpSpPr>
        <p:sp>
          <p:nvSpPr>
            <p:cNvPr name="Freeform 6" id="6"/>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0000">
                <a:alpha val="0"/>
              </a:srgbClr>
            </a:solidFill>
            <a:ln w="28575" cap="rnd">
              <a:solidFill>
                <a:srgbClr val="FFFFFF"/>
              </a:solidFill>
              <a:prstDash val="solid"/>
              <a:round/>
            </a:ln>
          </p:spPr>
        </p:sp>
        <p:sp>
          <p:nvSpPr>
            <p:cNvPr name="TextBox 7" id="7"/>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400000">
            <a:off x="16735331" y="8904285"/>
            <a:ext cx="270061" cy="364947"/>
          </a:xfrm>
          <a:custGeom>
            <a:avLst/>
            <a:gdLst/>
            <a:ahLst/>
            <a:cxnLst/>
            <a:rect r="r" b="b" t="t" l="l"/>
            <a:pathLst>
              <a:path h="364947" w="270061">
                <a:moveTo>
                  <a:pt x="0" y="0"/>
                </a:moveTo>
                <a:lnTo>
                  <a:pt x="270061" y="0"/>
                </a:lnTo>
                <a:lnTo>
                  <a:pt x="270061" y="364947"/>
                </a:lnTo>
                <a:lnTo>
                  <a:pt x="0" y="3649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77456" y="3745669"/>
            <a:ext cx="5051342" cy="7488421"/>
            <a:chOff x="0" y="0"/>
            <a:chExt cx="1330395" cy="1972259"/>
          </a:xfrm>
        </p:grpSpPr>
        <p:sp>
          <p:nvSpPr>
            <p:cNvPr name="Freeform 3" id="3"/>
            <p:cNvSpPr/>
            <p:nvPr/>
          </p:nvSpPr>
          <p:spPr>
            <a:xfrm flipH="false" flipV="false" rot="0">
              <a:off x="0" y="0"/>
              <a:ext cx="1330395" cy="1972259"/>
            </a:xfrm>
            <a:custGeom>
              <a:avLst/>
              <a:gdLst/>
              <a:ahLst/>
              <a:cxnLst/>
              <a:rect r="r" b="b" t="t" l="l"/>
              <a:pathLst>
                <a:path h="1972259" w="1330395">
                  <a:moveTo>
                    <a:pt x="24522" y="0"/>
                  </a:moveTo>
                  <a:lnTo>
                    <a:pt x="1305872" y="0"/>
                  </a:lnTo>
                  <a:cubicBezTo>
                    <a:pt x="1312376" y="0"/>
                    <a:pt x="1318613" y="2584"/>
                    <a:pt x="1323212" y="7182"/>
                  </a:cubicBezTo>
                  <a:cubicBezTo>
                    <a:pt x="1327811" y="11781"/>
                    <a:pt x="1330395" y="18019"/>
                    <a:pt x="1330395" y="24522"/>
                  </a:cubicBezTo>
                  <a:lnTo>
                    <a:pt x="1330395" y="1947737"/>
                  </a:lnTo>
                  <a:cubicBezTo>
                    <a:pt x="1330395" y="1954240"/>
                    <a:pt x="1327811" y="1960478"/>
                    <a:pt x="1323212" y="1965077"/>
                  </a:cubicBezTo>
                  <a:cubicBezTo>
                    <a:pt x="1318613" y="1969676"/>
                    <a:pt x="1312376" y="1972259"/>
                    <a:pt x="1305872" y="1972259"/>
                  </a:cubicBezTo>
                  <a:lnTo>
                    <a:pt x="24522" y="1972259"/>
                  </a:lnTo>
                  <a:cubicBezTo>
                    <a:pt x="18019" y="1972259"/>
                    <a:pt x="11781" y="1969676"/>
                    <a:pt x="7182" y="1965077"/>
                  </a:cubicBezTo>
                  <a:cubicBezTo>
                    <a:pt x="2584" y="1960478"/>
                    <a:pt x="0" y="1954240"/>
                    <a:pt x="0" y="1947737"/>
                  </a:cubicBezTo>
                  <a:lnTo>
                    <a:pt x="0" y="24522"/>
                  </a:lnTo>
                  <a:cubicBezTo>
                    <a:pt x="0" y="18019"/>
                    <a:pt x="2584" y="11781"/>
                    <a:pt x="7182" y="7182"/>
                  </a:cubicBezTo>
                  <a:cubicBezTo>
                    <a:pt x="11781" y="2584"/>
                    <a:pt x="18019" y="0"/>
                    <a:pt x="24522" y="0"/>
                  </a:cubicBezTo>
                  <a:close/>
                </a:path>
              </a:pathLst>
            </a:custGeom>
            <a:solidFill>
              <a:srgbClr val="00C9FF"/>
            </a:solidFill>
          </p:spPr>
        </p:sp>
        <p:sp>
          <p:nvSpPr>
            <p:cNvPr name="TextBox 4" id="4"/>
            <p:cNvSpPr txBox="true"/>
            <p:nvPr/>
          </p:nvSpPr>
          <p:spPr>
            <a:xfrm>
              <a:off x="0" y="19050"/>
              <a:ext cx="1330395" cy="1953209"/>
            </a:xfrm>
            <a:prstGeom prst="rect">
              <a:avLst/>
            </a:prstGeom>
          </p:spPr>
          <p:txBody>
            <a:bodyPr anchor="ctr" rtlCol="false" tIns="50800" lIns="50800" bIns="50800" rIns="50800"/>
            <a:lstStyle/>
            <a:p>
              <a:pPr algn="ctr">
                <a:lnSpc>
                  <a:spcPts val="2616"/>
                </a:lnSpc>
              </a:pPr>
            </a:p>
          </p:txBody>
        </p:sp>
      </p:grpSp>
      <p:sp>
        <p:nvSpPr>
          <p:cNvPr name="Freeform 5" id="5"/>
          <p:cNvSpPr/>
          <p:nvPr/>
        </p:nvSpPr>
        <p:spPr>
          <a:xfrm flipH="false" flipV="false" rot="-9676150">
            <a:off x="8420128" y="-6101311"/>
            <a:ext cx="12463164" cy="14003556"/>
          </a:xfrm>
          <a:custGeom>
            <a:avLst/>
            <a:gdLst/>
            <a:ahLst/>
            <a:cxnLst/>
            <a:rect r="r" b="b" t="t" l="l"/>
            <a:pathLst>
              <a:path h="14003556" w="12463164">
                <a:moveTo>
                  <a:pt x="0" y="0"/>
                </a:moveTo>
                <a:lnTo>
                  <a:pt x="12463164" y="0"/>
                </a:lnTo>
                <a:lnTo>
                  <a:pt x="12463164" y="14003556"/>
                </a:lnTo>
                <a:lnTo>
                  <a:pt x="0" y="14003556"/>
                </a:lnTo>
                <a:lnTo>
                  <a:pt x="0" y="0"/>
                </a:lnTo>
                <a:close/>
              </a:path>
            </a:pathLst>
          </a:custGeom>
          <a:blipFill>
            <a:blip r:embed="rId2"/>
            <a:stretch>
              <a:fillRect l="0" t="0" r="0" b="0"/>
            </a:stretch>
          </a:blipFill>
        </p:spPr>
      </p:sp>
      <p:sp>
        <p:nvSpPr>
          <p:cNvPr name="TextBox 6" id="6"/>
          <p:cNvSpPr txBox="true"/>
          <p:nvPr/>
        </p:nvSpPr>
        <p:spPr>
          <a:xfrm rot="0">
            <a:off x="5207360" y="2682536"/>
            <a:ext cx="10350062" cy="3461792"/>
          </a:xfrm>
          <a:prstGeom prst="rect">
            <a:avLst/>
          </a:prstGeom>
        </p:spPr>
        <p:txBody>
          <a:bodyPr anchor="t" rtlCol="false" tIns="0" lIns="0" bIns="0" rIns="0">
            <a:spAutoFit/>
          </a:bodyPr>
          <a:lstStyle/>
          <a:p>
            <a:pPr algn="just">
              <a:lnSpc>
                <a:spcPts val="13489"/>
              </a:lnSpc>
            </a:pPr>
            <a:r>
              <a:rPr lang="en-US" sz="12490" b="true">
                <a:solidFill>
                  <a:srgbClr val="FFFFFF"/>
                </a:solidFill>
                <a:latin typeface="DM Sans Bold"/>
                <a:ea typeface="DM Sans Bold"/>
                <a:cs typeface="DM Sans Bold"/>
                <a:sym typeface="DM Sans Bold"/>
              </a:rPr>
              <a:t>Drop out by Gender</a:t>
            </a:r>
          </a:p>
        </p:txBody>
      </p:sp>
      <p:sp>
        <p:nvSpPr>
          <p:cNvPr name="TextBox 7" id="7"/>
          <p:cNvSpPr txBox="true"/>
          <p:nvPr/>
        </p:nvSpPr>
        <p:spPr>
          <a:xfrm rot="0">
            <a:off x="5240977" y="6628855"/>
            <a:ext cx="8298221" cy="3347334"/>
          </a:xfrm>
          <a:prstGeom prst="rect">
            <a:avLst/>
          </a:prstGeom>
        </p:spPr>
        <p:txBody>
          <a:bodyPr anchor="t" rtlCol="false" tIns="0" lIns="0" bIns="0" rIns="0">
            <a:spAutoFit/>
          </a:bodyPr>
          <a:lstStyle/>
          <a:p>
            <a:pPr algn="just">
              <a:lnSpc>
                <a:spcPts val="2987"/>
              </a:lnSpc>
            </a:pPr>
            <a:r>
              <a:rPr lang="en-US" sz="2766">
                <a:solidFill>
                  <a:srgbClr val="FFFFFF"/>
                </a:solidFill>
                <a:latin typeface="DM Sans"/>
                <a:ea typeface="DM Sans"/>
                <a:cs typeface="DM Sans"/>
                <a:sym typeface="DM Sans"/>
              </a:rPr>
              <a:t>Equal Gender Distribution:</a:t>
            </a:r>
          </a:p>
          <a:p>
            <a:pPr algn="just" marL="597254" indent="-298627" lvl="1">
              <a:lnSpc>
                <a:spcPts val="2987"/>
              </a:lnSpc>
              <a:buFont typeface="Arial"/>
              <a:buChar char="•"/>
            </a:pPr>
            <a:r>
              <a:rPr lang="en-US" sz="2766">
                <a:solidFill>
                  <a:srgbClr val="FFFFFF"/>
                </a:solidFill>
                <a:latin typeface="DM Sans"/>
                <a:ea typeface="DM Sans"/>
                <a:cs typeface="DM Sans"/>
                <a:sym typeface="DM Sans"/>
              </a:rPr>
              <a:t>Male: 50%</a:t>
            </a:r>
          </a:p>
          <a:p>
            <a:pPr algn="just" marL="597254" indent="-298627" lvl="1">
              <a:lnSpc>
                <a:spcPts val="2987"/>
              </a:lnSpc>
              <a:buFont typeface="Arial"/>
              <a:buChar char="•"/>
            </a:pPr>
            <a:r>
              <a:rPr lang="en-US" sz="2766">
                <a:solidFill>
                  <a:srgbClr val="FFFFFF"/>
                </a:solidFill>
                <a:latin typeface="DM Sans"/>
                <a:ea typeface="DM Sans"/>
                <a:cs typeface="DM Sans"/>
                <a:sym typeface="DM Sans"/>
              </a:rPr>
              <a:t>Female: 50%</a:t>
            </a:r>
          </a:p>
          <a:p>
            <a:pPr algn="just">
              <a:lnSpc>
                <a:spcPts val="2987"/>
              </a:lnSpc>
            </a:pPr>
          </a:p>
          <a:p>
            <a:pPr algn="just">
              <a:lnSpc>
                <a:spcPts val="2987"/>
              </a:lnSpc>
            </a:pPr>
            <a:r>
              <a:rPr lang="en-US" sz="2766">
                <a:solidFill>
                  <a:srgbClr val="FFFFFF"/>
                </a:solidFill>
                <a:latin typeface="DM Sans"/>
                <a:ea typeface="DM Sans"/>
                <a:cs typeface="DM Sans"/>
                <a:sym typeface="DM Sans"/>
              </a:rPr>
              <a:t>The dropout rate is consistent across both genders, meaning that interventions should address issues affecting both boys and girls equally.</a:t>
            </a:r>
          </a:p>
          <a:p>
            <a:pPr algn="just">
              <a:lnSpc>
                <a:spcPts val="2987"/>
              </a:lnSpc>
            </a:pPr>
          </a:p>
        </p:txBody>
      </p:sp>
      <p:grpSp>
        <p:nvGrpSpPr>
          <p:cNvPr name="Group 8" id="8"/>
          <p:cNvGrpSpPr/>
          <p:nvPr/>
        </p:nvGrpSpPr>
        <p:grpSpPr>
          <a:xfrm rot="0">
            <a:off x="16465828" y="8470488"/>
            <a:ext cx="793472" cy="787812"/>
            <a:chOff x="0" y="0"/>
            <a:chExt cx="289003" cy="286941"/>
          </a:xfrm>
        </p:grpSpPr>
        <p:sp>
          <p:nvSpPr>
            <p:cNvPr name="Freeform 9" id="9"/>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0000">
                <a:alpha val="0"/>
              </a:srgbClr>
            </a:solidFill>
            <a:ln w="28575" cap="rnd">
              <a:solidFill>
                <a:srgbClr val="FFFFFF"/>
              </a:solidFill>
              <a:prstDash val="solid"/>
              <a:round/>
            </a:ln>
          </p:spPr>
        </p:sp>
        <p:sp>
          <p:nvSpPr>
            <p:cNvPr name="TextBox 10" id="10"/>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16737520" y="8681921"/>
            <a:ext cx="270061" cy="364947"/>
          </a:xfrm>
          <a:custGeom>
            <a:avLst/>
            <a:gdLst/>
            <a:ahLst/>
            <a:cxnLst/>
            <a:rect r="r" b="b" t="t" l="l"/>
            <a:pathLst>
              <a:path h="364947" w="270061">
                <a:moveTo>
                  <a:pt x="0" y="0"/>
                </a:moveTo>
                <a:lnTo>
                  <a:pt x="270061" y="0"/>
                </a:lnTo>
                <a:lnTo>
                  <a:pt x="270061" y="364946"/>
                </a:lnTo>
                <a:lnTo>
                  <a:pt x="0" y="3649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552670" y="4807373"/>
            <a:ext cx="9272490" cy="6058108"/>
            <a:chOff x="0" y="0"/>
            <a:chExt cx="2442137" cy="1595551"/>
          </a:xfrm>
        </p:grpSpPr>
        <p:sp>
          <p:nvSpPr>
            <p:cNvPr name="Freeform 3" id="3"/>
            <p:cNvSpPr/>
            <p:nvPr/>
          </p:nvSpPr>
          <p:spPr>
            <a:xfrm flipH="false" flipV="false" rot="0">
              <a:off x="0" y="0"/>
              <a:ext cx="2442137" cy="1595551"/>
            </a:xfrm>
            <a:custGeom>
              <a:avLst/>
              <a:gdLst/>
              <a:ahLst/>
              <a:cxnLst/>
              <a:rect r="r" b="b" t="t" l="l"/>
              <a:pathLst>
                <a:path h="1595551" w="2442137">
                  <a:moveTo>
                    <a:pt x="13359" y="0"/>
                  </a:moveTo>
                  <a:lnTo>
                    <a:pt x="2428778" y="0"/>
                  </a:lnTo>
                  <a:cubicBezTo>
                    <a:pt x="2432321" y="0"/>
                    <a:pt x="2435719" y="1407"/>
                    <a:pt x="2438225" y="3913"/>
                  </a:cubicBezTo>
                  <a:cubicBezTo>
                    <a:pt x="2440730" y="6418"/>
                    <a:pt x="2442137" y="9816"/>
                    <a:pt x="2442137" y="13359"/>
                  </a:cubicBezTo>
                  <a:lnTo>
                    <a:pt x="2442137" y="1582192"/>
                  </a:lnTo>
                  <a:cubicBezTo>
                    <a:pt x="2442137" y="1589570"/>
                    <a:pt x="2436156" y="1595551"/>
                    <a:pt x="2428778" y="1595551"/>
                  </a:cubicBezTo>
                  <a:lnTo>
                    <a:pt x="13359" y="1595551"/>
                  </a:lnTo>
                  <a:cubicBezTo>
                    <a:pt x="5981" y="1595551"/>
                    <a:pt x="0" y="1589570"/>
                    <a:pt x="0" y="1582192"/>
                  </a:cubicBezTo>
                  <a:lnTo>
                    <a:pt x="0" y="13359"/>
                  </a:lnTo>
                  <a:cubicBezTo>
                    <a:pt x="0" y="5981"/>
                    <a:pt x="5981" y="0"/>
                    <a:pt x="13359" y="0"/>
                  </a:cubicBezTo>
                  <a:close/>
                </a:path>
              </a:pathLst>
            </a:custGeom>
            <a:solidFill>
              <a:srgbClr val="00C9FF"/>
            </a:solidFill>
          </p:spPr>
        </p:sp>
        <p:sp>
          <p:nvSpPr>
            <p:cNvPr name="TextBox 4" id="4"/>
            <p:cNvSpPr txBox="true"/>
            <p:nvPr/>
          </p:nvSpPr>
          <p:spPr>
            <a:xfrm>
              <a:off x="0" y="19050"/>
              <a:ext cx="2442137" cy="1576501"/>
            </a:xfrm>
            <a:prstGeom prst="rect">
              <a:avLst/>
            </a:prstGeom>
          </p:spPr>
          <p:txBody>
            <a:bodyPr anchor="ctr" rtlCol="false" tIns="50800" lIns="50800" bIns="50800" rIns="50800"/>
            <a:lstStyle/>
            <a:p>
              <a:pPr algn="ctr">
                <a:lnSpc>
                  <a:spcPts val="2616"/>
                </a:lnSpc>
              </a:pPr>
            </a:p>
          </p:txBody>
        </p:sp>
      </p:grpSp>
      <p:sp>
        <p:nvSpPr>
          <p:cNvPr name="Freeform 5" id="5"/>
          <p:cNvSpPr/>
          <p:nvPr/>
        </p:nvSpPr>
        <p:spPr>
          <a:xfrm flipH="false" flipV="false" rot="1583666">
            <a:off x="-5604751" y="-4557266"/>
            <a:ext cx="13476753" cy="15142419"/>
          </a:xfrm>
          <a:custGeom>
            <a:avLst/>
            <a:gdLst/>
            <a:ahLst/>
            <a:cxnLst/>
            <a:rect r="r" b="b" t="t" l="l"/>
            <a:pathLst>
              <a:path h="15142419" w="13476753">
                <a:moveTo>
                  <a:pt x="0" y="0"/>
                </a:moveTo>
                <a:lnTo>
                  <a:pt x="13476753" y="0"/>
                </a:lnTo>
                <a:lnTo>
                  <a:pt x="13476753" y="15142420"/>
                </a:lnTo>
                <a:lnTo>
                  <a:pt x="0" y="15142420"/>
                </a:lnTo>
                <a:lnTo>
                  <a:pt x="0" y="0"/>
                </a:lnTo>
                <a:close/>
              </a:path>
            </a:pathLst>
          </a:custGeom>
          <a:blipFill>
            <a:blip r:embed="rId2"/>
            <a:stretch>
              <a:fillRect l="0" t="0" r="0" b="0"/>
            </a:stretch>
          </a:blipFill>
        </p:spPr>
      </p:sp>
      <p:sp>
        <p:nvSpPr>
          <p:cNvPr name="TextBox 6" id="6"/>
          <p:cNvSpPr txBox="true"/>
          <p:nvPr/>
        </p:nvSpPr>
        <p:spPr>
          <a:xfrm rot="0">
            <a:off x="603463" y="1754439"/>
            <a:ext cx="11059666" cy="3916693"/>
          </a:xfrm>
          <a:prstGeom prst="rect">
            <a:avLst/>
          </a:prstGeom>
        </p:spPr>
        <p:txBody>
          <a:bodyPr anchor="t" rtlCol="false" tIns="0" lIns="0" bIns="0" rIns="0">
            <a:spAutoFit/>
          </a:bodyPr>
          <a:lstStyle/>
          <a:p>
            <a:pPr algn="just">
              <a:lnSpc>
                <a:spcPts val="15227"/>
              </a:lnSpc>
            </a:pPr>
            <a:r>
              <a:rPr lang="en-US" sz="14099" b="true">
                <a:solidFill>
                  <a:srgbClr val="FFFFFF"/>
                </a:solidFill>
                <a:latin typeface="DM Sans Bold"/>
                <a:ea typeface="DM Sans Bold"/>
                <a:cs typeface="DM Sans Bold"/>
                <a:sym typeface="DM Sans Bold"/>
              </a:rPr>
              <a:t>Reasons For Dropout</a:t>
            </a:r>
          </a:p>
        </p:txBody>
      </p:sp>
      <p:sp>
        <p:nvSpPr>
          <p:cNvPr name="TextBox 7" id="7"/>
          <p:cNvSpPr txBox="true"/>
          <p:nvPr/>
        </p:nvSpPr>
        <p:spPr>
          <a:xfrm rot="0">
            <a:off x="603463" y="5880834"/>
            <a:ext cx="7207860" cy="3863560"/>
          </a:xfrm>
          <a:prstGeom prst="rect">
            <a:avLst/>
          </a:prstGeom>
        </p:spPr>
        <p:txBody>
          <a:bodyPr anchor="t" rtlCol="false" tIns="0" lIns="0" bIns="0" rIns="0">
            <a:spAutoFit/>
          </a:bodyPr>
          <a:lstStyle/>
          <a:p>
            <a:pPr algn="just">
              <a:lnSpc>
                <a:spcPts val="3872"/>
              </a:lnSpc>
            </a:pPr>
            <a:r>
              <a:rPr lang="en-US" sz="2766">
                <a:solidFill>
                  <a:srgbClr val="FFFFFF"/>
                </a:solidFill>
                <a:latin typeface="DM Sans"/>
                <a:ea typeface="DM Sans"/>
                <a:cs typeface="DM Sans"/>
                <a:sym typeface="DM Sans"/>
              </a:rPr>
              <a:t>The primary reasons for student dropouts at Emeral College include lack of resources (39%), family issues (33%), health problems (28%), and bullying (6%). These factors significantly impact students' ability to succeed academically, highlighting the need for targeted interventions to address these challenges and improve retention rates.</a:t>
            </a:r>
          </a:p>
        </p:txBody>
      </p:sp>
      <p:grpSp>
        <p:nvGrpSpPr>
          <p:cNvPr name="Group 8" id="8"/>
          <p:cNvGrpSpPr/>
          <p:nvPr/>
        </p:nvGrpSpPr>
        <p:grpSpPr>
          <a:xfrm rot="0">
            <a:off x="16465828" y="8470488"/>
            <a:ext cx="793472" cy="787812"/>
            <a:chOff x="0" y="0"/>
            <a:chExt cx="289003" cy="286941"/>
          </a:xfrm>
        </p:grpSpPr>
        <p:sp>
          <p:nvSpPr>
            <p:cNvPr name="Freeform 9" id="9"/>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0000">
                <a:alpha val="0"/>
              </a:srgbClr>
            </a:solidFill>
            <a:ln w="28575" cap="rnd">
              <a:solidFill>
                <a:srgbClr val="000000"/>
              </a:solidFill>
              <a:prstDash val="solid"/>
              <a:round/>
            </a:ln>
          </p:spPr>
        </p:sp>
        <p:sp>
          <p:nvSpPr>
            <p:cNvPr name="TextBox 10" id="10"/>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16737520" y="8681921"/>
            <a:ext cx="270061" cy="364947"/>
          </a:xfrm>
          <a:custGeom>
            <a:avLst/>
            <a:gdLst/>
            <a:ahLst/>
            <a:cxnLst/>
            <a:rect r="r" b="b" t="t" l="l"/>
            <a:pathLst>
              <a:path h="364947" w="270061">
                <a:moveTo>
                  <a:pt x="0" y="0"/>
                </a:moveTo>
                <a:lnTo>
                  <a:pt x="270061" y="0"/>
                </a:lnTo>
                <a:lnTo>
                  <a:pt x="270061" y="364946"/>
                </a:lnTo>
                <a:lnTo>
                  <a:pt x="0" y="3649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2" id="12"/>
          <p:cNvSpPr/>
          <p:nvPr/>
        </p:nvSpPr>
        <p:spPr>
          <a:xfrm flipH="false" flipV="false" rot="9417015">
            <a:off x="13746763" y="-4777973"/>
            <a:ext cx="6616522" cy="7434294"/>
          </a:xfrm>
          <a:custGeom>
            <a:avLst/>
            <a:gdLst/>
            <a:ahLst/>
            <a:cxnLst/>
            <a:rect r="r" b="b" t="t" l="l"/>
            <a:pathLst>
              <a:path h="7434294" w="6616522">
                <a:moveTo>
                  <a:pt x="0" y="0"/>
                </a:moveTo>
                <a:lnTo>
                  <a:pt x="6616522" y="0"/>
                </a:lnTo>
                <a:lnTo>
                  <a:pt x="6616522" y="7434295"/>
                </a:lnTo>
                <a:lnTo>
                  <a:pt x="0" y="7434295"/>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695488">
            <a:off x="8757916" y="-8367023"/>
            <a:ext cx="12463164" cy="14003556"/>
          </a:xfrm>
          <a:custGeom>
            <a:avLst/>
            <a:gdLst/>
            <a:ahLst/>
            <a:cxnLst/>
            <a:rect r="r" b="b" t="t" l="l"/>
            <a:pathLst>
              <a:path h="14003556" w="12463164">
                <a:moveTo>
                  <a:pt x="0" y="0"/>
                </a:moveTo>
                <a:lnTo>
                  <a:pt x="12463164" y="0"/>
                </a:lnTo>
                <a:lnTo>
                  <a:pt x="12463164" y="14003555"/>
                </a:lnTo>
                <a:lnTo>
                  <a:pt x="0" y="14003555"/>
                </a:lnTo>
                <a:lnTo>
                  <a:pt x="0" y="0"/>
                </a:lnTo>
                <a:close/>
              </a:path>
            </a:pathLst>
          </a:custGeom>
          <a:blipFill>
            <a:blip r:embed="rId2"/>
            <a:stretch>
              <a:fillRect l="0" t="0" r="0" b="0"/>
            </a:stretch>
          </a:blipFill>
        </p:spPr>
      </p:sp>
      <p:sp>
        <p:nvSpPr>
          <p:cNvPr name="TextBox 3" id="3"/>
          <p:cNvSpPr txBox="true"/>
          <p:nvPr/>
        </p:nvSpPr>
        <p:spPr>
          <a:xfrm rot="0">
            <a:off x="1951550" y="4292237"/>
            <a:ext cx="11235728" cy="5355767"/>
          </a:xfrm>
          <a:prstGeom prst="rect">
            <a:avLst/>
          </a:prstGeom>
        </p:spPr>
        <p:txBody>
          <a:bodyPr anchor="t" rtlCol="false" tIns="0" lIns="0" bIns="0" rIns="0">
            <a:spAutoFit/>
          </a:bodyPr>
          <a:lstStyle/>
          <a:p>
            <a:pPr algn="just">
              <a:lnSpc>
                <a:spcPts val="4242"/>
              </a:lnSpc>
            </a:pPr>
            <a:r>
              <a:rPr lang="en-US" sz="3928">
                <a:solidFill>
                  <a:srgbClr val="FFFFFF"/>
                </a:solidFill>
                <a:latin typeface="DM Sans"/>
                <a:ea typeface="DM Sans"/>
                <a:cs typeface="DM Sans"/>
                <a:sym typeface="DM Sans"/>
              </a:rPr>
              <a:t>Seasonal trends indicate that student dropouts at Emeral College peak in January, with 50% of cases occurring during this month. March and October follow closely, each accounting for 22% of the dropouts. This pattern suggests that academic pressure and transitions may contribute to higher dropout rates early in the year.</a:t>
            </a:r>
          </a:p>
          <a:p>
            <a:pPr algn="just">
              <a:lnSpc>
                <a:spcPts val="4242"/>
              </a:lnSpc>
            </a:pPr>
          </a:p>
          <a:p>
            <a:pPr algn="just">
              <a:lnSpc>
                <a:spcPts val="4242"/>
              </a:lnSpc>
            </a:pPr>
          </a:p>
        </p:txBody>
      </p:sp>
      <p:grpSp>
        <p:nvGrpSpPr>
          <p:cNvPr name="Group 4" id="4"/>
          <p:cNvGrpSpPr/>
          <p:nvPr/>
        </p:nvGrpSpPr>
        <p:grpSpPr>
          <a:xfrm rot="0">
            <a:off x="16465828" y="8470488"/>
            <a:ext cx="793472" cy="787812"/>
            <a:chOff x="0" y="0"/>
            <a:chExt cx="289003" cy="286941"/>
          </a:xfrm>
        </p:grpSpPr>
        <p:sp>
          <p:nvSpPr>
            <p:cNvPr name="Freeform 5" id="5"/>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0000">
                <a:alpha val="0"/>
              </a:srgbClr>
            </a:solidFill>
            <a:ln w="28575" cap="rnd">
              <a:solidFill>
                <a:srgbClr val="FFFFFF"/>
              </a:solidFill>
              <a:prstDash val="solid"/>
              <a:round/>
            </a:ln>
          </p:spPr>
        </p:sp>
        <p:sp>
          <p:nvSpPr>
            <p:cNvPr name="TextBox 6" id="6"/>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5400000">
            <a:off x="16737520" y="8681921"/>
            <a:ext cx="270061" cy="364947"/>
          </a:xfrm>
          <a:custGeom>
            <a:avLst/>
            <a:gdLst/>
            <a:ahLst/>
            <a:cxnLst/>
            <a:rect r="r" b="b" t="t" l="l"/>
            <a:pathLst>
              <a:path h="364947" w="270061">
                <a:moveTo>
                  <a:pt x="0" y="0"/>
                </a:moveTo>
                <a:lnTo>
                  <a:pt x="270061" y="0"/>
                </a:lnTo>
                <a:lnTo>
                  <a:pt x="270061" y="364946"/>
                </a:lnTo>
                <a:lnTo>
                  <a:pt x="0" y="3649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8" id="8"/>
          <p:cNvSpPr txBox="true"/>
          <p:nvPr/>
        </p:nvSpPr>
        <p:spPr>
          <a:xfrm rot="0">
            <a:off x="1951550" y="2445014"/>
            <a:ext cx="13984747" cy="1809123"/>
          </a:xfrm>
          <a:prstGeom prst="rect">
            <a:avLst/>
          </a:prstGeom>
        </p:spPr>
        <p:txBody>
          <a:bodyPr anchor="t" rtlCol="false" tIns="0" lIns="0" bIns="0" rIns="0">
            <a:spAutoFit/>
          </a:bodyPr>
          <a:lstStyle/>
          <a:p>
            <a:pPr algn="just">
              <a:lnSpc>
                <a:spcPts val="13876"/>
              </a:lnSpc>
            </a:pPr>
            <a:r>
              <a:rPr lang="en-US" sz="12848" b="true">
                <a:solidFill>
                  <a:srgbClr val="FFFFFF"/>
                </a:solidFill>
                <a:latin typeface="DM Sans Bold"/>
                <a:ea typeface="DM Sans Bold"/>
                <a:cs typeface="DM Sans Bold"/>
                <a:sym typeface="DM Sans Bold"/>
              </a:rPr>
              <a:t>Seasonal Trend</a:t>
            </a:r>
          </a:p>
        </p:txBody>
      </p:sp>
      <p:grpSp>
        <p:nvGrpSpPr>
          <p:cNvPr name="Group 9" id="9"/>
          <p:cNvGrpSpPr/>
          <p:nvPr/>
        </p:nvGrpSpPr>
        <p:grpSpPr>
          <a:xfrm rot="0">
            <a:off x="12542922" y="9258300"/>
            <a:ext cx="15034087" cy="4294507"/>
            <a:chOff x="0" y="0"/>
            <a:chExt cx="3959595" cy="1131064"/>
          </a:xfrm>
        </p:grpSpPr>
        <p:sp>
          <p:nvSpPr>
            <p:cNvPr name="Freeform 10" id="10"/>
            <p:cNvSpPr/>
            <p:nvPr/>
          </p:nvSpPr>
          <p:spPr>
            <a:xfrm flipH="false" flipV="false" rot="0">
              <a:off x="0" y="0"/>
              <a:ext cx="3959595" cy="1131064"/>
            </a:xfrm>
            <a:custGeom>
              <a:avLst/>
              <a:gdLst/>
              <a:ahLst/>
              <a:cxnLst/>
              <a:rect r="r" b="b" t="t" l="l"/>
              <a:pathLst>
                <a:path h="1131064" w="3959595">
                  <a:moveTo>
                    <a:pt x="8239" y="0"/>
                  </a:moveTo>
                  <a:lnTo>
                    <a:pt x="3951355" y="0"/>
                  </a:lnTo>
                  <a:cubicBezTo>
                    <a:pt x="3953540" y="0"/>
                    <a:pt x="3955636" y="868"/>
                    <a:pt x="3957181" y="2413"/>
                  </a:cubicBezTo>
                  <a:cubicBezTo>
                    <a:pt x="3958727" y="3958"/>
                    <a:pt x="3959595" y="6054"/>
                    <a:pt x="3959595" y="8239"/>
                  </a:cubicBezTo>
                  <a:lnTo>
                    <a:pt x="3959595" y="1122824"/>
                  </a:lnTo>
                  <a:cubicBezTo>
                    <a:pt x="3959595" y="1125010"/>
                    <a:pt x="3958727" y="1127105"/>
                    <a:pt x="3957181" y="1128650"/>
                  </a:cubicBezTo>
                  <a:cubicBezTo>
                    <a:pt x="3955636" y="1130196"/>
                    <a:pt x="3953540" y="1131064"/>
                    <a:pt x="3951355" y="1131064"/>
                  </a:cubicBezTo>
                  <a:lnTo>
                    <a:pt x="8239" y="1131064"/>
                  </a:lnTo>
                  <a:cubicBezTo>
                    <a:pt x="6054" y="1131064"/>
                    <a:pt x="3958" y="1130196"/>
                    <a:pt x="2413" y="1128650"/>
                  </a:cubicBezTo>
                  <a:cubicBezTo>
                    <a:pt x="868" y="1127105"/>
                    <a:pt x="0" y="1125010"/>
                    <a:pt x="0" y="1122824"/>
                  </a:cubicBezTo>
                  <a:lnTo>
                    <a:pt x="0" y="8239"/>
                  </a:lnTo>
                  <a:cubicBezTo>
                    <a:pt x="0" y="6054"/>
                    <a:pt x="868" y="3958"/>
                    <a:pt x="2413" y="2413"/>
                  </a:cubicBezTo>
                  <a:cubicBezTo>
                    <a:pt x="3958" y="868"/>
                    <a:pt x="6054" y="0"/>
                    <a:pt x="8239" y="0"/>
                  </a:cubicBezTo>
                  <a:close/>
                </a:path>
              </a:pathLst>
            </a:custGeom>
            <a:solidFill>
              <a:srgbClr val="00C9FF"/>
            </a:solidFill>
          </p:spPr>
        </p:sp>
        <p:sp>
          <p:nvSpPr>
            <p:cNvPr name="TextBox 11" id="11"/>
            <p:cNvSpPr txBox="true"/>
            <p:nvPr/>
          </p:nvSpPr>
          <p:spPr>
            <a:xfrm>
              <a:off x="0" y="19050"/>
              <a:ext cx="3959595" cy="1112014"/>
            </a:xfrm>
            <a:prstGeom prst="rect">
              <a:avLst/>
            </a:prstGeom>
          </p:spPr>
          <p:txBody>
            <a:bodyPr anchor="ctr" rtlCol="false" tIns="50800" lIns="50800" bIns="50800" rIns="50800"/>
            <a:lstStyle/>
            <a:p>
              <a:pPr algn="ctr">
                <a:lnSpc>
                  <a:spcPts val="2616"/>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57461" y="2650234"/>
            <a:ext cx="16230600" cy="7286625"/>
            <a:chOff x="0" y="0"/>
            <a:chExt cx="4274726" cy="1919111"/>
          </a:xfrm>
        </p:grpSpPr>
        <p:sp>
          <p:nvSpPr>
            <p:cNvPr name="Freeform 3" id="3"/>
            <p:cNvSpPr/>
            <p:nvPr/>
          </p:nvSpPr>
          <p:spPr>
            <a:xfrm flipH="false" flipV="false" rot="0">
              <a:off x="0" y="0"/>
              <a:ext cx="4274726" cy="1919111"/>
            </a:xfrm>
            <a:custGeom>
              <a:avLst/>
              <a:gdLst/>
              <a:ahLst/>
              <a:cxnLst/>
              <a:rect r="r" b="b" t="t" l="l"/>
              <a:pathLst>
                <a:path h="1919111" w="4274726">
                  <a:moveTo>
                    <a:pt x="7632" y="0"/>
                  </a:moveTo>
                  <a:lnTo>
                    <a:pt x="4267094" y="0"/>
                  </a:lnTo>
                  <a:cubicBezTo>
                    <a:pt x="4271309" y="0"/>
                    <a:pt x="4274726" y="3417"/>
                    <a:pt x="4274726" y="7632"/>
                  </a:cubicBezTo>
                  <a:lnTo>
                    <a:pt x="4274726" y="1911479"/>
                  </a:lnTo>
                  <a:cubicBezTo>
                    <a:pt x="4274726" y="1915694"/>
                    <a:pt x="4271309" y="1919111"/>
                    <a:pt x="4267094" y="1919111"/>
                  </a:cubicBezTo>
                  <a:lnTo>
                    <a:pt x="7632" y="1919111"/>
                  </a:lnTo>
                  <a:cubicBezTo>
                    <a:pt x="3417" y="1919111"/>
                    <a:pt x="0" y="1915694"/>
                    <a:pt x="0" y="1911479"/>
                  </a:cubicBezTo>
                  <a:lnTo>
                    <a:pt x="0" y="7632"/>
                  </a:lnTo>
                  <a:cubicBezTo>
                    <a:pt x="0" y="3417"/>
                    <a:pt x="3417" y="0"/>
                    <a:pt x="7632" y="0"/>
                  </a:cubicBezTo>
                  <a:close/>
                </a:path>
              </a:pathLst>
            </a:custGeom>
            <a:solidFill>
              <a:srgbClr val="00C9FF"/>
            </a:solidFill>
          </p:spPr>
        </p:sp>
        <p:sp>
          <p:nvSpPr>
            <p:cNvPr name="TextBox 4" id="4"/>
            <p:cNvSpPr txBox="true"/>
            <p:nvPr/>
          </p:nvSpPr>
          <p:spPr>
            <a:xfrm>
              <a:off x="0" y="19050"/>
              <a:ext cx="4274726" cy="1900061"/>
            </a:xfrm>
            <a:prstGeom prst="rect">
              <a:avLst/>
            </a:prstGeom>
          </p:spPr>
          <p:txBody>
            <a:bodyPr anchor="ctr" rtlCol="false" tIns="50800" lIns="50800" bIns="50800" rIns="50800"/>
            <a:lstStyle/>
            <a:p>
              <a:pPr algn="ctr">
                <a:lnSpc>
                  <a:spcPts val="2616"/>
                </a:lnSpc>
              </a:pPr>
            </a:p>
          </p:txBody>
        </p:sp>
      </p:grpSp>
      <p:grpSp>
        <p:nvGrpSpPr>
          <p:cNvPr name="Group 5" id="5"/>
          <p:cNvGrpSpPr/>
          <p:nvPr/>
        </p:nvGrpSpPr>
        <p:grpSpPr>
          <a:xfrm rot="0">
            <a:off x="17188061" y="900467"/>
            <a:ext cx="1521818" cy="1259909"/>
            <a:chOff x="0" y="0"/>
            <a:chExt cx="400808" cy="331828"/>
          </a:xfrm>
        </p:grpSpPr>
        <p:sp>
          <p:nvSpPr>
            <p:cNvPr name="Freeform 6" id="6"/>
            <p:cNvSpPr/>
            <p:nvPr/>
          </p:nvSpPr>
          <p:spPr>
            <a:xfrm flipH="false" flipV="false" rot="0">
              <a:off x="0" y="0"/>
              <a:ext cx="400808" cy="331828"/>
            </a:xfrm>
            <a:custGeom>
              <a:avLst/>
              <a:gdLst/>
              <a:ahLst/>
              <a:cxnLst/>
              <a:rect r="r" b="b" t="t" l="l"/>
              <a:pathLst>
                <a:path h="331828" w="400808">
                  <a:moveTo>
                    <a:pt x="81397" y="0"/>
                  </a:moveTo>
                  <a:lnTo>
                    <a:pt x="319411" y="0"/>
                  </a:lnTo>
                  <a:cubicBezTo>
                    <a:pt x="340999" y="0"/>
                    <a:pt x="361703" y="8576"/>
                    <a:pt x="376967" y="23840"/>
                  </a:cubicBezTo>
                  <a:cubicBezTo>
                    <a:pt x="392232" y="39105"/>
                    <a:pt x="400808" y="59809"/>
                    <a:pt x="400808" y="81397"/>
                  </a:cubicBezTo>
                  <a:lnTo>
                    <a:pt x="400808" y="250431"/>
                  </a:lnTo>
                  <a:cubicBezTo>
                    <a:pt x="400808" y="272019"/>
                    <a:pt x="392232" y="292723"/>
                    <a:pt x="376967" y="307987"/>
                  </a:cubicBezTo>
                  <a:cubicBezTo>
                    <a:pt x="361703" y="323252"/>
                    <a:pt x="340999" y="331828"/>
                    <a:pt x="319411" y="331828"/>
                  </a:cubicBezTo>
                  <a:lnTo>
                    <a:pt x="81397" y="331828"/>
                  </a:lnTo>
                  <a:cubicBezTo>
                    <a:pt x="36442" y="331828"/>
                    <a:pt x="0" y="295385"/>
                    <a:pt x="0" y="250431"/>
                  </a:cubicBezTo>
                  <a:lnTo>
                    <a:pt x="0" y="81397"/>
                  </a:lnTo>
                  <a:cubicBezTo>
                    <a:pt x="0" y="59809"/>
                    <a:pt x="8576" y="39105"/>
                    <a:pt x="23840" y="23840"/>
                  </a:cubicBezTo>
                  <a:cubicBezTo>
                    <a:pt x="39105" y="8576"/>
                    <a:pt x="59809" y="0"/>
                    <a:pt x="81397" y="0"/>
                  </a:cubicBezTo>
                  <a:close/>
                </a:path>
              </a:pathLst>
            </a:custGeom>
            <a:solidFill>
              <a:srgbClr val="00C9FF"/>
            </a:solidFill>
          </p:spPr>
        </p:sp>
        <p:sp>
          <p:nvSpPr>
            <p:cNvPr name="TextBox 7" id="7"/>
            <p:cNvSpPr txBox="true"/>
            <p:nvPr/>
          </p:nvSpPr>
          <p:spPr>
            <a:xfrm>
              <a:off x="0" y="19050"/>
              <a:ext cx="400808" cy="312778"/>
            </a:xfrm>
            <a:prstGeom prst="rect">
              <a:avLst/>
            </a:prstGeom>
          </p:spPr>
          <p:txBody>
            <a:bodyPr anchor="ctr" rtlCol="false" tIns="50800" lIns="50800" bIns="50800" rIns="50800"/>
            <a:lstStyle/>
            <a:p>
              <a:pPr algn="ctr">
                <a:lnSpc>
                  <a:spcPts val="2616"/>
                </a:lnSpc>
              </a:pPr>
            </a:p>
          </p:txBody>
        </p:sp>
      </p:grpSp>
      <p:sp>
        <p:nvSpPr>
          <p:cNvPr name="TextBox 8" id="8"/>
          <p:cNvSpPr txBox="true"/>
          <p:nvPr/>
        </p:nvSpPr>
        <p:spPr>
          <a:xfrm rot="0">
            <a:off x="2046800" y="6698284"/>
            <a:ext cx="11450544" cy="3009950"/>
          </a:xfrm>
          <a:prstGeom prst="rect">
            <a:avLst/>
          </a:prstGeom>
        </p:spPr>
        <p:txBody>
          <a:bodyPr anchor="t" rtlCol="false" tIns="0" lIns="0" bIns="0" rIns="0">
            <a:spAutoFit/>
          </a:bodyPr>
          <a:lstStyle/>
          <a:p>
            <a:pPr algn="l">
              <a:lnSpc>
                <a:spcPts val="3378"/>
              </a:lnSpc>
            </a:pPr>
            <a:r>
              <a:rPr lang="en-US" sz="3128">
                <a:solidFill>
                  <a:srgbClr val="000000"/>
                </a:solidFill>
                <a:latin typeface="DM Sans"/>
                <a:ea typeface="DM Sans"/>
                <a:cs typeface="DM Sans"/>
                <a:sym typeface="DM Sans"/>
              </a:rPr>
              <a:t>Resource-related issues account for 39% of student dropouts at Emeral College, affecting primarily grades 9 and 10. Students lacking essential materials and financial support face increased barriers to academic success. Addressing these resource gaps through targeted interventions can significantly enhance retention rates and improve educational outcomes for affected students.</a:t>
            </a:r>
          </a:p>
        </p:txBody>
      </p:sp>
      <p:grpSp>
        <p:nvGrpSpPr>
          <p:cNvPr name="Group 9" id="9"/>
          <p:cNvGrpSpPr/>
          <p:nvPr/>
        </p:nvGrpSpPr>
        <p:grpSpPr>
          <a:xfrm rot="0">
            <a:off x="15743372" y="7940581"/>
            <a:ext cx="793472" cy="787812"/>
            <a:chOff x="0" y="0"/>
            <a:chExt cx="289003" cy="286941"/>
          </a:xfrm>
        </p:grpSpPr>
        <p:sp>
          <p:nvSpPr>
            <p:cNvPr name="Freeform 10" id="10"/>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0000">
                <a:alpha val="0"/>
              </a:srgbClr>
            </a:solidFill>
            <a:ln w="28575" cap="rnd">
              <a:solidFill>
                <a:srgbClr val="000000"/>
              </a:solidFill>
              <a:prstDash val="solid"/>
              <a:round/>
            </a:ln>
          </p:spPr>
        </p:sp>
        <p:sp>
          <p:nvSpPr>
            <p:cNvPr name="TextBox 11" id="11"/>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5400000">
            <a:off x="16015064" y="8152014"/>
            <a:ext cx="270061" cy="364947"/>
          </a:xfrm>
          <a:custGeom>
            <a:avLst/>
            <a:gdLst/>
            <a:ahLst/>
            <a:cxnLst/>
            <a:rect r="r" b="b" t="t" l="l"/>
            <a:pathLst>
              <a:path h="364947" w="270061">
                <a:moveTo>
                  <a:pt x="0" y="0"/>
                </a:moveTo>
                <a:lnTo>
                  <a:pt x="270060" y="0"/>
                </a:lnTo>
                <a:lnTo>
                  <a:pt x="270060" y="364947"/>
                </a:lnTo>
                <a:lnTo>
                  <a:pt x="0" y="3649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3" id="13"/>
          <p:cNvSpPr/>
          <p:nvPr/>
        </p:nvSpPr>
        <p:spPr>
          <a:xfrm flipH="false" flipV="false" rot="0">
            <a:off x="1133626" y="813602"/>
            <a:ext cx="644834" cy="531109"/>
          </a:xfrm>
          <a:custGeom>
            <a:avLst/>
            <a:gdLst/>
            <a:ahLst/>
            <a:cxnLst/>
            <a:rect r="r" b="b" t="t" l="l"/>
            <a:pathLst>
              <a:path h="531109" w="644834">
                <a:moveTo>
                  <a:pt x="0" y="0"/>
                </a:moveTo>
                <a:lnTo>
                  <a:pt x="644834" y="0"/>
                </a:lnTo>
                <a:lnTo>
                  <a:pt x="644834" y="531109"/>
                </a:lnTo>
                <a:lnTo>
                  <a:pt x="0" y="5311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951550" y="919517"/>
            <a:ext cx="3009723" cy="338330"/>
          </a:xfrm>
          <a:prstGeom prst="rect">
            <a:avLst/>
          </a:prstGeom>
        </p:spPr>
        <p:txBody>
          <a:bodyPr anchor="t" rtlCol="false" tIns="0" lIns="0" bIns="0" rIns="0">
            <a:spAutoFit/>
          </a:bodyPr>
          <a:lstStyle/>
          <a:p>
            <a:pPr algn="just">
              <a:lnSpc>
                <a:spcPts val="2616"/>
              </a:lnSpc>
            </a:pPr>
            <a:r>
              <a:rPr lang="en-US" b="true" sz="2400">
                <a:solidFill>
                  <a:srgbClr val="FFFFFF"/>
                </a:solidFill>
                <a:latin typeface="DM Sans Bold"/>
                <a:ea typeface="DM Sans Bold"/>
                <a:cs typeface="DM Sans Bold"/>
                <a:sym typeface="DM Sans Bold"/>
              </a:rPr>
              <a:t>WARDIERE, INC.</a:t>
            </a:r>
          </a:p>
        </p:txBody>
      </p:sp>
      <p:sp>
        <p:nvSpPr>
          <p:cNvPr name="TextBox 15" id="15"/>
          <p:cNvSpPr txBox="true"/>
          <p:nvPr/>
        </p:nvSpPr>
        <p:spPr>
          <a:xfrm rot="0">
            <a:off x="1951550" y="2897884"/>
            <a:ext cx="9810077" cy="3314481"/>
          </a:xfrm>
          <a:prstGeom prst="rect">
            <a:avLst/>
          </a:prstGeom>
        </p:spPr>
        <p:txBody>
          <a:bodyPr anchor="t" rtlCol="false" tIns="0" lIns="0" bIns="0" rIns="0">
            <a:spAutoFit/>
          </a:bodyPr>
          <a:lstStyle/>
          <a:p>
            <a:pPr algn="l">
              <a:lnSpc>
                <a:spcPts val="12720"/>
              </a:lnSpc>
            </a:pPr>
            <a:r>
              <a:rPr lang="en-US" sz="12848" b="true">
                <a:solidFill>
                  <a:srgbClr val="000000"/>
                </a:solidFill>
                <a:latin typeface="DM Sans Bold"/>
                <a:ea typeface="DM Sans Bold"/>
                <a:cs typeface="DM Sans Bold"/>
                <a:sym typeface="DM Sans Bold"/>
              </a:rPr>
              <a:t>Analysis for Resource RI.</a:t>
            </a:r>
          </a:p>
        </p:txBody>
      </p:sp>
      <p:grpSp>
        <p:nvGrpSpPr>
          <p:cNvPr name="Group 16" id="16"/>
          <p:cNvGrpSpPr/>
          <p:nvPr/>
        </p:nvGrpSpPr>
        <p:grpSpPr>
          <a:xfrm rot="0">
            <a:off x="16140108" y="-19050"/>
            <a:ext cx="1182271" cy="1028700"/>
            <a:chOff x="0" y="0"/>
            <a:chExt cx="311380" cy="270933"/>
          </a:xfrm>
        </p:grpSpPr>
        <p:sp>
          <p:nvSpPr>
            <p:cNvPr name="Freeform 17" id="17"/>
            <p:cNvSpPr/>
            <p:nvPr/>
          </p:nvSpPr>
          <p:spPr>
            <a:xfrm flipH="false" flipV="false" rot="0">
              <a:off x="0" y="0"/>
              <a:ext cx="311380" cy="270933"/>
            </a:xfrm>
            <a:custGeom>
              <a:avLst/>
              <a:gdLst/>
              <a:ahLst/>
              <a:cxnLst/>
              <a:rect r="r" b="b" t="t" l="l"/>
              <a:pathLst>
                <a:path h="270933" w="311380">
                  <a:moveTo>
                    <a:pt x="104774" y="0"/>
                  </a:moveTo>
                  <a:lnTo>
                    <a:pt x="206607" y="0"/>
                  </a:lnTo>
                  <a:cubicBezTo>
                    <a:pt x="264471" y="0"/>
                    <a:pt x="311380" y="46909"/>
                    <a:pt x="311380" y="104774"/>
                  </a:cubicBezTo>
                  <a:lnTo>
                    <a:pt x="311380" y="166160"/>
                  </a:lnTo>
                  <a:cubicBezTo>
                    <a:pt x="311380" y="224025"/>
                    <a:pt x="264471" y="270933"/>
                    <a:pt x="206607" y="270933"/>
                  </a:cubicBezTo>
                  <a:lnTo>
                    <a:pt x="104774" y="270933"/>
                  </a:lnTo>
                  <a:cubicBezTo>
                    <a:pt x="46909" y="270933"/>
                    <a:pt x="0" y="224025"/>
                    <a:pt x="0" y="166160"/>
                  </a:cubicBezTo>
                  <a:lnTo>
                    <a:pt x="0" y="104774"/>
                  </a:lnTo>
                  <a:cubicBezTo>
                    <a:pt x="0" y="46909"/>
                    <a:pt x="46909" y="0"/>
                    <a:pt x="104774" y="0"/>
                  </a:cubicBezTo>
                  <a:close/>
                </a:path>
              </a:pathLst>
            </a:custGeom>
            <a:solidFill>
              <a:srgbClr val="00C9FF"/>
            </a:solidFill>
          </p:spPr>
        </p:sp>
        <p:sp>
          <p:nvSpPr>
            <p:cNvPr name="TextBox 18" id="18"/>
            <p:cNvSpPr txBox="true"/>
            <p:nvPr/>
          </p:nvSpPr>
          <p:spPr>
            <a:xfrm>
              <a:off x="0" y="19050"/>
              <a:ext cx="311380" cy="251883"/>
            </a:xfrm>
            <a:prstGeom prst="rect">
              <a:avLst/>
            </a:prstGeom>
          </p:spPr>
          <p:txBody>
            <a:bodyPr anchor="ctr" rtlCol="false" tIns="50800" lIns="50800" bIns="50800" rIns="50800"/>
            <a:lstStyle/>
            <a:p>
              <a:pPr algn="ctr">
                <a:lnSpc>
                  <a:spcPts val="2616"/>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169496">
            <a:off x="-297538" y="4535466"/>
            <a:ext cx="9798255" cy="11009275"/>
          </a:xfrm>
          <a:custGeom>
            <a:avLst/>
            <a:gdLst/>
            <a:ahLst/>
            <a:cxnLst/>
            <a:rect r="r" b="b" t="t" l="l"/>
            <a:pathLst>
              <a:path h="11009275" w="9798255">
                <a:moveTo>
                  <a:pt x="0" y="0"/>
                </a:moveTo>
                <a:lnTo>
                  <a:pt x="9798254" y="0"/>
                </a:lnTo>
                <a:lnTo>
                  <a:pt x="9798254" y="11009274"/>
                </a:lnTo>
                <a:lnTo>
                  <a:pt x="0" y="11009274"/>
                </a:lnTo>
                <a:lnTo>
                  <a:pt x="0" y="0"/>
                </a:lnTo>
                <a:close/>
              </a:path>
            </a:pathLst>
          </a:custGeom>
          <a:blipFill>
            <a:blip r:embed="rId2"/>
            <a:stretch>
              <a:fillRect l="0" t="0" r="0" b="0"/>
            </a:stretch>
          </a:blipFill>
        </p:spPr>
      </p:sp>
      <p:grpSp>
        <p:nvGrpSpPr>
          <p:cNvPr name="Group 3" id="3"/>
          <p:cNvGrpSpPr/>
          <p:nvPr/>
        </p:nvGrpSpPr>
        <p:grpSpPr>
          <a:xfrm rot="0">
            <a:off x="12658529" y="-5230525"/>
            <a:ext cx="8792989" cy="8236986"/>
            <a:chOff x="0" y="0"/>
            <a:chExt cx="2315849" cy="2169412"/>
          </a:xfrm>
        </p:grpSpPr>
        <p:sp>
          <p:nvSpPr>
            <p:cNvPr name="Freeform 4" id="4"/>
            <p:cNvSpPr/>
            <p:nvPr/>
          </p:nvSpPr>
          <p:spPr>
            <a:xfrm flipH="false" flipV="false" rot="0">
              <a:off x="0" y="0"/>
              <a:ext cx="2315849" cy="2169412"/>
            </a:xfrm>
            <a:custGeom>
              <a:avLst/>
              <a:gdLst/>
              <a:ahLst/>
              <a:cxnLst/>
              <a:rect r="r" b="b" t="t" l="l"/>
              <a:pathLst>
                <a:path h="2169412" w="2315849">
                  <a:moveTo>
                    <a:pt x="14087" y="0"/>
                  </a:moveTo>
                  <a:lnTo>
                    <a:pt x="2301762" y="0"/>
                  </a:lnTo>
                  <a:cubicBezTo>
                    <a:pt x="2309542" y="0"/>
                    <a:pt x="2315849" y="6307"/>
                    <a:pt x="2315849" y="14087"/>
                  </a:cubicBezTo>
                  <a:lnTo>
                    <a:pt x="2315849" y="2155324"/>
                  </a:lnTo>
                  <a:cubicBezTo>
                    <a:pt x="2315849" y="2163105"/>
                    <a:pt x="2309542" y="2169412"/>
                    <a:pt x="2301762" y="2169412"/>
                  </a:cubicBezTo>
                  <a:lnTo>
                    <a:pt x="14087" y="2169412"/>
                  </a:lnTo>
                  <a:cubicBezTo>
                    <a:pt x="6307" y="2169412"/>
                    <a:pt x="0" y="2163105"/>
                    <a:pt x="0" y="2155324"/>
                  </a:cubicBezTo>
                  <a:lnTo>
                    <a:pt x="0" y="14087"/>
                  </a:lnTo>
                  <a:cubicBezTo>
                    <a:pt x="0" y="6307"/>
                    <a:pt x="6307" y="0"/>
                    <a:pt x="14087" y="0"/>
                  </a:cubicBezTo>
                  <a:close/>
                </a:path>
              </a:pathLst>
            </a:custGeom>
            <a:solidFill>
              <a:srgbClr val="00C9FF"/>
            </a:solidFill>
          </p:spPr>
        </p:sp>
        <p:sp>
          <p:nvSpPr>
            <p:cNvPr name="TextBox 5" id="5"/>
            <p:cNvSpPr txBox="true"/>
            <p:nvPr/>
          </p:nvSpPr>
          <p:spPr>
            <a:xfrm>
              <a:off x="0" y="19050"/>
              <a:ext cx="2315849" cy="2150362"/>
            </a:xfrm>
            <a:prstGeom prst="rect">
              <a:avLst/>
            </a:prstGeom>
          </p:spPr>
          <p:txBody>
            <a:bodyPr anchor="ctr" rtlCol="false" tIns="50800" lIns="50800" bIns="50800" rIns="50800"/>
            <a:lstStyle/>
            <a:p>
              <a:pPr algn="ctr">
                <a:lnSpc>
                  <a:spcPts val="2616"/>
                </a:lnSpc>
              </a:pPr>
            </a:p>
          </p:txBody>
        </p:sp>
      </p:grpSp>
      <p:sp>
        <p:nvSpPr>
          <p:cNvPr name="TextBox 6" id="6"/>
          <p:cNvSpPr txBox="true"/>
          <p:nvPr/>
        </p:nvSpPr>
        <p:spPr>
          <a:xfrm rot="0">
            <a:off x="1951550" y="5805718"/>
            <a:ext cx="13564677" cy="3608849"/>
          </a:xfrm>
          <a:prstGeom prst="rect">
            <a:avLst/>
          </a:prstGeom>
        </p:spPr>
        <p:txBody>
          <a:bodyPr anchor="t" rtlCol="false" tIns="0" lIns="0" bIns="0" rIns="0">
            <a:spAutoFit/>
          </a:bodyPr>
          <a:lstStyle/>
          <a:p>
            <a:pPr algn="just">
              <a:lnSpc>
                <a:spcPts val="4092"/>
              </a:lnSpc>
            </a:pPr>
            <a:r>
              <a:rPr lang="en-US" sz="3528">
                <a:solidFill>
                  <a:srgbClr val="FFFFFF"/>
                </a:solidFill>
                <a:latin typeface="DM Sans"/>
                <a:ea typeface="DM Sans"/>
                <a:cs typeface="DM Sans"/>
                <a:sym typeface="DM Sans"/>
              </a:rPr>
              <a:t>To reduce dropout rates at Emeral College, recommendations include enhancing resource allocation through financial aid and school supplies, implementing family support programs for counseling, ensuring access to healthcare, and strengthening anti-bullying policies. These initiatives aim to provide necessary support and create a safe, inclusive educational environment for all students.</a:t>
            </a:r>
          </a:p>
        </p:txBody>
      </p:sp>
      <p:sp>
        <p:nvSpPr>
          <p:cNvPr name="TextBox 7" id="7"/>
          <p:cNvSpPr txBox="true"/>
          <p:nvPr/>
        </p:nvSpPr>
        <p:spPr>
          <a:xfrm rot="0">
            <a:off x="1951550" y="2597414"/>
            <a:ext cx="9522180" cy="3198778"/>
          </a:xfrm>
          <a:prstGeom prst="rect">
            <a:avLst/>
          </a:prstGeom>
        </p:spPr>
        <p:txBody>
          <a:bodyPr anchor="t" rtlCol="false" tIns="0" lIns="0" bIns="0" rIns="0">
            <a:spAutoFit/>
          </a:bodyPr>
          <a:lstStyle/>
          <a:p>
            <a:pPr algn="just">
              <a:lnSpc>
                <a:spcPts val="12206"/>
              </a:lnSpc>
            </a:pPr>
            <a:r>
              <a:rPr lang="en-US" sz="12848" b="true">
                <a:solidFill>
                  <a:srgbClr val="FFFFFF"/>
                </a:solidFill>
                <a:latin typeface="DM Sans Bold"/>
                <a:ea typeface="DM Sans Bold"/>
                <a:cs typeface="DM Sans Bold"/>
                <a:sym typeface="DM Sans Bold"/>
              </a:rPr>
              <a:t>Recommen-dations</a:t>
            </a:r>
          </a:p>
        </p:txBody>
      </p:sp>
      <p:grpSp>
        <p:nvGrpSpPr>
          <p:cNvPr name="Group 8" id="8"/>
          <p:cNvGrpSpPr/>
          <p:nvPr/>
        </p:nvGrpSpPr>
        <p:grpSpPr>
          <a:xfrm rot="0">
            <a:off x="16465828" y="8470488"/>
            <a:ext cx="793472" cy="787812"/>
            <a:chOff x="0" y="0"/>
            <a:chExt cx="289003" cy="286941"/>
          </a:xfrm>
        </p:grpSpPr>
        <p:sp>
          <p:nvSpPr>
            <p:cNvPr name="Freeform 9" id="9"/>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0000">
                <a:alpha val="0"/>
              </a:srgbClr>
            </a:solidFill>
            <a:ln w="28575" cap="rnd">
              <a:solidFill>
                <a:srgbClr val="FFFFFF"/>
              </a:solidFill>
              <a:prstDash val="solid"/>
              <a:round/>
            </a:ln>
          </p:spPr>
        </p:sp>
        <p:sp>
          <p:nvSpPr>
            <p:cNvPr name="TextBox 10" id="10"/>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16737520" y="8681921"/>
            <a:ext cx="270061" cy="364947"/>
          </a:xfrm>
          <a:custGeom>
            <a:avLst/>
            <a:gdLst/>
            <a:ahLst/>
            <a:cxnLst/>
            <a:rect r="r" b="b" t="t" l="l"/>
            <a:pathLst>
              <a:path h="364947" w="270061">
                <a:moveTo>
                  <a:pt x="0" y="0"/>
                </a:moveTo>
                <a:lnTo>
                  <a:pt x="270061" y="0"/>
                </a:lnTo>
                <a:lnTo>
                  <a:pt x="270061" y="364946"/>
                </a:lnTo>
                <a:lnTo>
                  <a:pt x="0" y="3649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DAGRojQ_Ahg</dc:identifier>
  <dcterms:modified xsi:type="dcterms:W3CDTF">2011-08-01T06:04:30Z</dcterms:modified>
  <cp:revision>1</cp:revision>
  <dc:title>Black and Blue Modern Startup Pitch Deck</dc:title>
</cp:coreProperties>
</file>